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</p:sldMasterIdLst>
  <p:sldIdLst>
    <p:sldId id="269" r:id="rId6"/>
    <p:sldId id="412" r:id="rId7"/>
    <p:sldId id="289" r:id="rId8"/>
    <p:sldId id="288" r:id="rId9"/>
    <p:sldId id="280" r:id="rId10"/>
    <p:sldId id="413" r:id="rId11"/>
    <p:sldId id="418" r:id="rId12"/>
    <p:sldId id="419" r:id="rId13"/>
    <p:sldId id="421" r:id="rId14"/>
    <p:sldId id="467" r:id="rId15"/>
    <p:sldId id="468" r:id="rId16"/>
    <p:sldId id="259" r:id="rId17"/>
    <p:sldId id="258" r:id="rId18"/>
  </p:sldIdLst>
  <p:sldSz cx="9906000" cy="6858000" type="A4"/>
  <p:notesSz cx="6858000" cy="9144000"/>
  <p:defaultTextStyle>
    <a:defPPr>
      <a:defRPr lang="nl-NL"/>
    </a:defPPr>
    <a:lvl1pPr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514350" indent="-57150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1030288" indent="-115888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546225" indent="-174625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2062163" indent="-233363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CC71CC-8283-22CA-A0DF-01695C0A16F0}" v="4" dt="2023-03-09T14:38:05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1176" y="5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gaard, JH (John)" userId="S::john.boogaard@pwn.nl::4edf4926-1976-4a3c-9be2-571e42adcd6f" providerId="AD" clId="Web-{30CC71CC-8283-22CA-A0DF-01695C0A16F0}"/>
    <pc:docChg chg="modSld">
      <pc:chgData name="Boogaard, JH (John)" userId="S::john.boogaard@pwn.nl::4edf4926-1976-4a3c-9be2-571e42adcd6f" providerId="AD" clId="Web-{30CC71CC-8283-22CA-A0DF-01695C0A16F0}" dt="2023-03-09T14:38:05.655" v="3" actId="1076"/>
      <pc:docMkLst>
        <pc:docMk/>
      </pc:docMkLst>
      <pc:sldChg chg="modSp">
        <pc:chgData name="Boogaard, JH (John)" userId="S::john.boogaard@pwn.nl::4edf4926-1976-4a3c-9be2-571e42adcd6f" providerId="AD" clId="Web-{30CC71CC-8283-22CA-A0DF-01695C0A16F0}" dt="2023-03-09T14:38:05.655" v="3" actId="1076"/>
        <pc:sldMkLst>
          <pc:docMk/>
          <pc:sldMk cId="3253142768" sldId="280"/>
        </pc:sldMkLst>
        <pc:spChg chg="mod">
          <ac:chgData name="Boogaard, JH (John)" userId="S::john.boogaard@pwn.nl::4edf4926-1976-4a3c-9be2-571e42adcd6f" providerId="AD" clId="Web-{30CC71CC-8283-22CA-A0DF-01695C0A16F0}" dt="2023-03-09T14:38:05.655" v="3" actId="1076"/>
          <ac:spMkLst>
            <pc:docMk/>
            <pc:sldMk cId="3253142768" sldId="280"/>
            <ac:spMk id="18" creationId="{36466FCD-ED56-44AE-8B21-5CD5630DADF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CO</a:t>
          </a:r>
          <a:r>
            <a:rPr lang="nl-NL" baseline="-25000" dirty="0"/>
            <a:t>2</a:t>
          </a:r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err="1"/>
            <a:t>NaOH</a:t>
          </a:r>
          <a:endParaRPr lang="nl-NL"/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FeCl</a:t>
          </a:r>
          <a:r>
            <a:rPr lang="nl-NL" baseline="-25000" dirty="0"/>
            <a:t>3</a:t>
          </a:r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UVT</a:t>
          </a:r>
          <a:endParaRPr lang="nl-NL" baseline="-25000" dirty="0"/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dirty="0"/>
            <a:t>Na</a:t>
          </a:r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Cl</a:t>
          </a:r>
          <a:endParaRPr lang="nl-NL" baseline="-25000" dirty="0"/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CO</a:t>
          </a:r>
          <a:r>
            <a:rPr lang="nl-NL" sz="1900" kern="1200" baseline="-25000" dirty="0"/>
            <a:t>2</a:t>
          </a:r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err="1"/>
            <a:t>NaOH</a:t>
          </a:r>
          <a:endParaRPr lang="nl-NL" sz="1900" kern="1200"/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FeCl</a:t>
          </a:r>
          <a:r>
            <a:rPr lang="nl-NL" sz="1900" kern="1200" baseline="-25000" dirty="0"/>
            <a:t>3</a:t>
          </a:r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UVT</a:t>
          </a:r>
          <a:endParaRPr lang="nl-NL" sz="3800" kern="1200" baseline="-25000" dirty="0"/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Na</a:t>
          </a:r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Cl</a:t>
          </a:r>
          <a:endParaRPr lang="nl-NL" sz="3800" kern="1200" baseline="-25000" dirty="0"/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stijl te bewerken</a:t>
            </a:r>
          </a:p>
        </p:txBody>
      </p:sp>
      <p:sp>
        <p:nvSpPr>
          <p:cNvPr id="18435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E5F0A63F-10AA-4F87-B474-F5EC7F44C3EC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6888019-FFA9-48D9-B9FA-39579BBF3D0F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5F28E-221E-4D98-A202-A7D101726225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637450-25B1-44F3-BBE8-CC2B25CF334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60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809BB-540A-4053-80AA-A3C175A073ED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322B6D-5481-4562-A9F4-233D8E56C64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84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8800C3-0206-4577-853A-D51DF408C911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B309D-8A77-405A-A9A5-9BB735FAE9F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te bewerken</a:t>
            </a:r>
          </a:p>
        </p:txBody>
      </p:sp>
      <p:sp>
        <p:nvSpPr>
          <p:cNvPr id="21508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49FD3F9-5544-487F-BFB9-C2848EEE1F8A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E614E4D-4D14-4FE6-A797-92E3AEF22B81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3B23A-D296-48F3-8948-913EC3E43545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3A9DE-8F31-4129-A108-706B5F5FA89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32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4FD959-39DA-4A14-AD81-9C77C9F205D1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3C528-AE39-4D86-AC05-8BCA86E141B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87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292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238691-70A0-41DD-B9BC-419DE6EDD0B9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ABF43-A9A7-4061-8670-4A419299513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820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C20F1-C716-40FD-BE23-C3F6987FC02C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369EE-47A2-4286-ADA6-131E71548EE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73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2380E2-FF49-49CC-AA52-42BCD0EA5694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B68E-0642-45C3-BC24-F253A1B36A5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28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49C0B-7287-4AF0-9F72-D90E9283D5E2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03E00-EDF1-4D1F-AD88-03A0B469FFE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56A537-8E1D-4432-AFF9-F5F89A025DE8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5F101-18DC-4191-82DA-E707BF033D3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04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40E54-4D44-4F75-9B1F-EB7B287D49E1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07FA5-ACF0-4B22-90B0-FAEB4F6C95A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13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3E6EB3-543D-4313-B67D-FA4C5AF1581E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03391-FA45-44B3-AEFB-C4D7215C980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7042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611BF8-FD9C-4250-B41E-C69C2F3A3AF6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8DD45-9300-46C8-9073-A113754AEEA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405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557213"/>
            <a:ext cx="2228850" cy="5392737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557213"/>
            <a:ext cx="6534150" cy="5392737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4C641B-4FC8-4A9C-9551-B0D8072AB7A5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76A63-3EEA-4028-8FBA-1AF84F65791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89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D61A25-EE4E-4BCC-B986-E96F72C7223D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6DC576-B1E0-44A4-987C-06BC18A1F5B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9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FEEE4-F7CE-4597-9376-61331290AC43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277E7-87A4-4D3A-A3A3-77BCEF87F81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86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32008-41BC-4F7D-9DAD-2F15AAE38F0D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5CA55-ECD2-4FC1-A85A-A898B7237CF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91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5E448-8973-4F92-A7D6-722770D64227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0C3F6-8231-4ACE-A7CE-256E62557E8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48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EA6158-2DDE-49EC-8C23-04940DAE01E0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54589-E39A-46CB-8AC6-E1A1F3C77B3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58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FB847A-3BBE-44C2-8C29-CBBD9388E6B1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CE793-96FF-4144-9DF5-9BCD907B30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7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3" y="273049"/>
            <a:ext cx="3259006" cy="116205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3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02C055-6618-4532-B3F7-CB731D400D06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19A569-556F-4096-861E-7C768E2F112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13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28A6C34-98DB-4C7F-94FD-F5A4E4E31DC8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69590F07-7A13-4AD7-86C9-26E35B870C28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</p:sldLayoutIdLst>
  <p:txStyles>
    <p:titleStyle>
      <a:lvl1pPr algn="l" defTabSz="1030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Arial" charset="0"/>
          <a:ea typeface="+mn-ea"/>
          <a:cs typeface="+mn-cs"/>
        </a:defRPr>
      </a:lvl1pPr>
      <a:lvl2pPr marL="836613" indent="-3222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Arial" charset="0"/>
          <a:ea typeface="+mn-ea"/>
          <a:cs typeface="+mn-cs"/>
        </a:defRPr>
      </a:lvl2pPr>
      <a:lvl3pPr marL="1289050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2"/>
          </a:solidFill>
          <a:latin typeface="Arial" charset="0"/>
          <a:ea typeface="+mn-ea"/>
          <a:cs typeface="+mn-cs"/>
        </a:defRPr>
      </a:lvl3pPr>
      <a:lvl4pPr marL="1804988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4pPr>
      <a:lvl5pPr marL="2320925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20484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AF8307A1-122D-4DAD-AAC6-8F61982A0745}" type="datetimeFigureOut">
              <a:rPr lang="nl-NL"/>
              <a:pPr/>
              <a:t>9-3-2023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C1E0095-1E91-43FA-9112-92BEC9E4F489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36613" indent="-322263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2"/>
          </a:solidFill>
          <a:latin typeface="+mn-lt"/>
        </a:defRPr>
      </a:lvl2pPr>
      <a:lvl3pPr marL="1289050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1700">
          <a:solidFill>
            <a:schemeClr val="tx2"/>
          </a:solidFill>
          <a:latin typeface="+mn-lt"/>
        </a:defRPr>
      </a:lvl3pPr>
      <a:lvl4pPr marL="1804988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2"/>
          </a:solidFill>
          <a:latin typeface="+mn-lt"/>
        </a:defRPr>
      </a:lvl4pPr>
      <a:lvl5pPr marL="23209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5pPr>
      <a:lvl6pPr marL="27781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6pPr>
      <a:lvl7pPr marL="32353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7pPr>
      <a:lvl8pPr marL="36925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8pPr>
      <a:lvl9pPr marL="41497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Pilot WPJ </a:t>
            </a:r>
            <a:r>
              <a:rPr lang="en-US" dirty="0" err="1"/>
              <a:t>uitbreiding</a:t>
            </a:r>
            <a:br>
              <a:rPr lang="en-US" dirty="0"/>
            </a:br>
            <a:endParaRPr lang="en-US" sz="2400" dirty="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7A724-7FB9-4170-9876-89651B09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6603B1-AF58-4F39-84E9-B9036AD53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5F0C061-B843-42ED-9005-5FACA4E3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4" y="785443"/>
            <a:ext cx="910717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37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01F60-F625-4242-A64F-924BA873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A90F27-1356-44FF-9FA8-98673DF9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BF048EE-7466-4F0A-8BEE-23B17E04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8" y="775917"/>
            <a:ext cx="891664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0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4581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EB46F-DDD8-4375-8FF4-1F4A768E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Bestaand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4B8A06-F6AF-47A3-8C1F-C3785192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In </a:t>
            </a:r>
            <a:r>
              <a:rPr lang="en-GB" dirty="0" err="1"/>
              <a:t>bedrijf</a:t>
            </a:r>
            <a:r>
              <a:rPr lang="en-GB" dirty="0"/>
              <a:t> </a:t>
            </a:r>
            <a:r>
              <a:rPr lang="en-GB" dirty="0" err="1"/>
              <a:t>sinds</a:t>
            </a:r>
            <a:r>
              <a:rPr lang="en-GB" dirty="0"/>
              <a:t> 1981, </a:t>
            </a:r>
            <a:r>
              <a:rPr lang="en-GB" dirty="0" err="1"/>
              <a:t>ontwerpcapaciteit</a:t>
            </a:r>
            <a:r>
              <a:rPr lang="en-GB" dirty="0"/>
              <a:t> 14.400 m</a:t>
            </a:r>
            <a:r>
              <a:rPr lang="en-GB" baseline="30000" dirty="0"/>
              <a:t>3</a:t>
            </a:r>
            <a:r>
              <a:rPr lang="en-GB" dirty="0"/>
              <a:t>/h, </a:t>
            </a:r>
            <a:r>
              <a:rPr lang="en-GB" dirty="0" err="1"/>
              <a:t>reele</a:t>
            </a:r>
            <a:r>
              <a:rPr lang="en-GB" dirty="0"/>
              <a:t> </a:t>
            </a:r>
            <a:r>
              <a:rPr lang="en-GB" dirty="0" err="1"/>
              <a:t>capaciteit</a:t>
            </a:r>
            <a:r>
              <a:rPr lang="en-GB" dirty="0"/>
              <a:t> max. 9000 m</a:t>
            </a:r>
            <a:r>
              <a:rPr lang="en-GB" baseline="30000" dirty="0"/>
              <a:t>3</a:t>
            </a:r>
            <a:r>
              <a:rPr lang="en-GB" dirty="0"/>
              <a:t>/h</a:t>
            </a:r>
          </a:p>
          <a:p>
            <a:pPr lvl="0"/>
            <a:r>
              <a:rPr lang="nl-NL" dirty="0"/>
              <a:t>Processtappen:</a:t>
            </a:r>
          </a:p>
          <a:p>
            <a:pPr lvl="1"/>
            <a:r>
              <a:rPr lang="en-GB" dirty="0" err="1"/>
              <a:t>Trommelzeven</a:t>
            </a:r>
            <a:r>
              <a:rPr lang="en-GB" dirty="0"/>
              <a:t>, 200 µm</a:t>
            </a:r>
            <a:endParaRPr lang="nl-NL" dirty="0"/>
          </a:p>
          <a:p>
            <a:pPr lvl="1"/>
            <a:r>
              <a:rPr lang="en-GB" dirty="0" err="1"/>
              <a:t>Coagulatie</a:t>
            </a:r>
            <a:r>
              <a:rPr lang="en-GB" dirty="0"/>
              <a:t> </a:t>
            </a:r>
            <a:r>
              <a:rPr lang="en-GB" dirty="0" err="1"/>
              <a:t>d.m.v.</a:t>
            </a:r>
            <a:r>
              <a:rPr lang="en-GB" dirty="0"/>
              <a:t> FeCl</a:t>
            </a:r>
            <a:r>
              <a:rPr lang="en-GB" baseline="-25000" dirty="0"/>
              <a:t>3</a:t>
            </a:r>
            <a:r>
              <a:rPr lang="en-GB" dirty="0"/>
              <a:t>, c.a. 14 – 26 mg Fe/l</a:t>
            </a:r>
            <a:endParaRPr lang="nl-NL" dirty="0"/>
          </a:p>
          <a:p>
            <a:pPr lvl="1"/>
            <a:r>
              <a:rPr lang="en-GB" dirty="0" err="1"/>
              <a:t>Flocculatie</a:t>
            </a:r>
            <a:r>
              <a:rPr lang="en-GB" dirty="0"/>
              <a:t> 15 min </a:t>
            </a:r>
            <a:r>
              <a:rPr lang="en-GB" dirty="0" err="1"/>
              <a:t>ontwerp</a:t>
            </a:r>
            <a:endParaRPr lang="en-GB" dirty="0"/>
          </a:p>
          <a:p>
            <a:pPr lvl="1"/>
            <a:r>
              <a:rPr lang="en-GB" dirty="0" err="1"/>
              <a:t>Lamellenseparators</a:t>
            </a:r>
            <a:r>
              <a:rPr lang="en-GB" dirty="0"/>
              <a:t> </a:t>
            </a:r>
            <a:r>
              <a:rPr lang="en-GB" u="sng" dirty="0"/>
              <a:t>(1,6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ontwerp</a:t>
            </a:r>
            <a:r>
              <a:rPr lang="en-GB" u="sng" dirty="0"/>
              <a:t> </a:t>
            </a:r>
            <a:r>
              <a:rPr lang="en-GB" u="sng" dirty="0">
                <a:sym typeface="Wingdings" panose="05000000000000000000" pitchFamily="2" charset="2"/>
              </a:rPr>
              <a:t> 0,9</a:t>
            </a:r>
            <a:r>
              <a:rPr lang="en-GB" u="sng" dirty="0"/>
              <a:t>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reeel</a:t>
            </a:r>
            <a:r>
              <a:rPr lang="en-GB" u="sng" dirty="0"/>
              <a:t>) </a:t>
            </a:r>
            <a:endParaRPr lang="nl-NL" u="sng" dirty="0"/>
          </a:p>
          <a:p>
            <a:pPr lvl="1"/>
            <a:r>
              <a:rPr lang="nl-NL" dirty="0"/>
              <a:t>Opwaartse zandfiltratie 20 m/h</a:t>
            </a:r>
          </a:p>
          <a:p>
            <a:pPr lvl="1"/>
            <a:r>
              <a:rPr lang="en-GB" dirty="0" err="1"/>
              <a:t>Slibverwerking</a:t>
            </a:r>
            <a:r>
              <a:rPr lang="en-GB" dirty="0"/>
              <a:t> in </a:t>
            </a:r>
            <a:r>
              <a:rPr lang="en-GB" dirty="0" err="1"/>
              <a:t>bezinkvijvers</a:t>
            </a:r>
            <a:r>
              <a:rPr lang="en-GB" dirty="0"/>
              <a:t> en </a:t>
            </a:r>
            <a:r>
              <a:rPr lang="en-GB" dirty="0" err="1"/>
              <a:t>slibdroogbedden</a:t>
            </a:r>
            <a:endParaRPr lang="en-GB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82C50A-6ECC-4FD8-913A-1EFB25F8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35" y="5182676"/>
            <a:ext cx="3361389" cy="1534548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3AF5D4F-7EE8-4014-B742-E1D2441F06A6}"/>
              </a:ext>
            </a:extLst>
          </p:cNvPr>
          <p:cNvGraphicFramePr>
            <a:graphicFrameLocks noGrp="1"/>
          </p:cNvGraphicFramePr>
          <p:nvPr/>
        </p:nvGraphicFramePr>
        <p:xfrm>
          <a:off x="5467547" y="5574225"/>
          <a:ext cx="4222863" cy="1143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9931">
                  <a:extLst>
                    <a:ext uri="{9D8B030D-6E8A-4147-A177-3AD203B41FA5}">
                      <a16:colId xmlns:a16="http://schemas.microsoft.com/office/drawing/2014/main" val="4127685249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357366231"/>
                    </a:ext>
                  </a:extLst>
                </a:gridCol>
                <a:gridCol w="650693">
                  <a:extLst>
                    <a:ext uri="{9D8B030D-6E8A-4147-A177-3AD203B41FA5}">
                      <a16:colId xmlns:a16="http://schemas.microsoft.com/office/drawing/2014/main" val="2949672055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746427238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210516913"/>
                    </a:ext>
                  </a:extLst>
                </a:gridCol>
              </a:tblGrid>
              <a:tr h="163286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4109296002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9000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274420885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aantal straten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681184331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totaal 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[m3/h]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2333,333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1500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10894126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Surface load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1,62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1,04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750855064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Verblijftijd flocculatie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[min]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14,91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23,20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34,80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264442217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Filtratiesnelheid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m/h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9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277185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28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4" y="332656"/>
            <a:ext cx="8915400" cy="570251"/>
          </a:xfrm>
        </p:spPr>
        <p:txBody>
          <a:bodyPr/>
          <a:lstStyle/>
          <a:p>
            <a:r>
              <a:rPr lang="en-US"/>
              <a:t>PWN system en WPJ </a:t>
            </a:r>
            <a:r>
              <a:rPr lang="en-US" err="1"/>
              <a:t>gebruikers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1205112"/>
            <a:ext cx="3882672" cy="53202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err="1"/>
              <a:t>Voorgezuiverd</a:t>
            </a:r>
            <a:r>
              <a:rPr lang="en-US" u="sng"/>
              <a:t> water </a:t>
            </a:r>
            <a:r>
              <a:rPr lang="en-US" u="sng" err="1"/>
              <a:t>t.b.v</a:t>
            </a:r>
            <a:r>
              <a:rPr lang="en-US" u="sng"/>
              <a:t>. </a:t>
            </a:r>
            <a:r>
              <a:rPr lang="en-US" u="sng" err="1"/>
              <a:t>drinkwaterproductie</a:t>
            </a:r>
            <a:r>
              <a:rPr lang="en-US" u="sng"/>
              <a:t>:</a:t>
            </a:r>
            <a:endParaRPr lang="en-US"/>
          </a:p>
          <a:p>
            <a:pPr lvl="1"/>
            <a:r>
              <a:rPr lang="en-US"/>
              <a:t>PWN </a:t>
            </a:r>
          </a:p>
          <a:p>
            <a:pPr lvl="2"/>
            <a:r>
              <a:rPr lang="en-US"/>
              <a:t>UF/HF 	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ontharding</a:t>
            </a:r>
            <a:endParaRPr lang="en-US"/>
          </a:p>
          <a:p>
            <a:pPr lvl="2"/>
            <a:r>
              <a:rPr lang="en-US"/>
              <a:t>UV/H2O2 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duininfiltratie</a:t>
            </a:r>
            <a:endParaRPr lang="en-US"/>
          </a:p>
          <a:p>
            <a:pPr lvl="2"/>
            <a:r>
              <a:rPr lang="en-US"/>
              <a:t>UV/H2O2–AKF 	</a:t>
            </a:r>
            <a:r>
              <a:rPr lang="en-US" err="1"/>
              <a:t>t.b.v</a:t>
            </a:r>
            <a:r>
              <a:rPr lang="en-US"/>
              <a:t>. (back-up) PSA</a:t>
            </a:r>
          </a:p>
          <a:p>
            <a:pPr lvl="1"/>
            <a:r>
              <a:rPr lang="en-US"/>
              <a:t>Waternet</a:t>
            </a:r>
          </a:p>
          <a:p>
            <a:pPr lvl="2"/>
            <a:r>
              <a:rPr lang="en-US" err="1"/>
              <a:t>Infiltratiewater</a:t>
            </a:r>
            <a:r>
              <a:rPr lang="en-US"/>
              <a:t> (direct?)</a:t>
            </a:r>
          </a:p>
          <a:p>
            <a:pPr lvl="2"/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u="sng" err="1"/>
              <a:t>Industrie</a:t>
            </a:r>
            <a:r>
              <a:rPr lang="en-US" u="sng"/>
              <a:t> water:</a:t>
            </a:r>
            <a:endParaRPr lang="en-US"/>
          </a:p>
          <a:p>
            <a:pPr lvl="1"/>
            <a:r>
              <a:rPr lang="en-US" err="1"/>
              <a:t>Bestaande</a:t>
            </a:r>
            <a:r>
              <a:rPr lang="en-US"/>
              <a:t> WRK </a:t>
            </a:r>
            <a:r>
              <a:rPr lang="en-US" err="1"/>
              <a:t>contractanten</a:t>
            </a:r>
            <a:r>
              <a:rPr lang="en-US"/>
              <a:t> (Tata, </a:t>
            </a:r>
            <a:r>
              <a:rPr lang="en-US" err="1"/>
              <a:t>CvG</a:t>
            </a:r>
            <a:r>
              <a:rPr lang="en-US"/>
              <a:t>)</a:t>
            </a:r>
          </a:p>
          <a:p>
            <a:pPr lvl="1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klanten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35297" y="579711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0B5801-D8D0-4067-8EBE-475601AC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94" y="1052392"/>
            <a:ext cx="5746198" cy="404149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9780A02-60BC-4EED-BDEE-8A605B2383E8}"/>
              </a:ext>
            </a:extLst>
          </p:cNvPr>
          <p:cNvSpPr/>
          <p:nvPr/>
        </p:nvSpPr>
        <p:spPr>
          <a:xfrm>
            <a:off x="1161124" y="3366083"/>
            <a:ext cx="2894029" cy="60331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EC0D81C-F472-4E8A-A640-07A82E41475E}"/>
              </a:ext>
            </a:extLst>
          </p:cNvPr>
          <p:cNvCxnSpPr>
            <a:cxnSpLocks/>
          </p:cNvCxnSpPr>
          <p:nvPr/>
        </p:nvCxnSpPr>
        <p:spPr>
          <a:xfrm flipH="1">
            <a:off x="4552507" y="3073138"/>
            <a:ext cx="16119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ijschrift: gebogen lijn 6">
            <a:extLst>
              <a:ext uri="{FF2B5EF4-FFF2-40B4-BE49-F238E27FC236}">
                <a16:creationId xmlns:a16="http://schemas.microsoft.com/office/drawing/2014/main" id="{AE6123CF-79E4-4299-8046-376E959D284F}"/>
              </a:ext>
            </a:extLst>
          </p:cNvPr>
          <p:cNvSpPr/>
          <p:nvPr/>
        </p:nvSpPr>
        <p:spPr>
          <a:xfrm>
            <a:off x="7075873" y="5548800"/>
            <a:ext cx="2352583" cy="85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1810"/>
              <a:gd name="adj6" fmla="val -535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WPJ→PSA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Zoöplankton te hoog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UVT te laag</a:t>
            </a:r>
          </a:p>
        </p:txBody>
      </p:sp>
      <p:sp>
        <p:nvSpPr>
          <p:cNvPr id="9" name="Vermenigvuldigingsteken 8">
            <a:extLst>
              <a:ext uri="{FF2B5EF4-FFF2-40B4-BE49-F238E27FC236}">
                <a16:creationId xmlns:a16="http://schemas.microsoft.com/office/drawing/2014/main" id="{D5EC0557-7D8D-4D89-BD7F-D05E36996C5C}"/>
              </a:ext>
            </a:extLst>
          </p:cNvPr>
          <p:cNvSpPr/>
          <p:nvPr/>
        </p:nvSpPr>
        <p:spPr>
          <a:xfrm>
            <a:off x="5500540" y="2781383"/>
            <a:ext cx="548411" cy="583510"/>
          </a:xfrm>
          <a:prstGeom prst="mathMultiply">
            <a:avLst>
              <a:gd name="adj1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76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85" y="339469"/>
            <a:ext cx="8915400" cy="570251"/>
          </a:xfrm>
        </p:spPr>
        <p:txBody>
          <a:bodyPr/>
          <a:lstStyle/>
          <a:p>
            <a:r>
              <a:rPr lang="en-US"/>
              <a:t>2. </a:t>
            </a:r>
            <a:r>
              <a:rPr lang="en-US" err="1"/>
              <a:t>Waterkwaliteitseisen</a:t>
            </a:r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3B4BD47-EDB4-4A73-9F78-0053CCA0F246}"/>
              </a:ext>
            </a:extLst>
          </p:cNvPr>
          <p:cNvGraphicFramePr>
            <a:graphicFrameLocks noGrp="1"/>
          </p:cNvGraphicFramePr>
          <p:nvPr/>
        </p:nvGraphicFramePr>
        <p:xfrm>
          <a:off x="188536" y="1282045"/>
          <a:ext cx="9604553" cy="5081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707">
                  <a:extLst>
                    <a:ext uri="{9D8B030D-6E8A-4147-A177-3AD203B41FA5}">
                      <a16:colId xmlns:a16="http://schemas.microsoft.com/office/drawing/2014/main" val="1533999540"/>
                    </a:ext>
                  </a:extLst>
                </a:gridCol>
                <a:gridCol w="970759">
                  <a:extLst>
                    <a:ext uri="{9D8B030D-6E8A-4147-A177-3AD203B41FA5}">
                      <a16:colId xmlns:a16="http://schemas.microsoft.com/office/drawing/2014/main" val="2707881965"/>
                    </a:ext>
                  </a:extLst>
                </a:gridCol>
                <a:gridCol w="3403379">
                  <a:extLst>
                    <a:ext uri="{9D8B030D-6E8A-4147-A177-3AD203B41FA5}">
                      <a16:colId xmlns:a16="http://schemas.microsoft.com/office/drawing/2014/main" val="2732822382"/>
                    </a:ext>
                  </a:extLst>
                </a:gridCol>
                <a:gridCol w="2761708">
                  <a:extLst>
                    <a:ext uri="{9D8B030D-6E8A-4147-A177-3AD203B41FA5}">
                      <a16:colId xmlns:a16="http://schemas.microsoft.com/office/drawing/2014/main" val="326123032"/>
                    </a:ext>
                  </a:extLst>
                </a:gridCol>
              </a:tblGrid>
              <a:tr h="886585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>
                          <a:effectLst/>
                        </a:rPr>
                        <a:t>Parameter</a:t>
                      </a:r>
                      <a:endParaRPr lang="en-US" sz="1800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new extension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>
                          <a:effectLst/>
                        </a:rPr>
                        <a:t>WPJ actual (average)</a:t>
                      </a:r>
                    </a:p>
                    <a:p>
                      <a:pPr algn="l"/>
                      <a:r>
                        <a:rPr lang="en-US" sz="1600" noProof="0">
                          <a:effectLst/>
                        </a:rPr>
                        <a:t>2000 – 2020</a:t>
                      </a:r>
                      <a:endParaRPr lang="en-US" sz="18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extLst>
                  <a:ext uri="{0D108BD9-81ED-4DB2-BD59-A6C34878D82A}">
                    <a16:rowId xmlns:a16="http://schemas.microsoft.com/office/drawing/2014/main" val="706219009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Total suspended solids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1131459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FTE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0.15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0172556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&lt;3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34530267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UV-Transmissie 254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89%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8072890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Iron</a:t>
                      </a:r>
                      <a:endParaRPr lang="en-US" sz="16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µg/l Fe</a:t>
                      </a:r>
                      <a:endParaRPr lang="en-US" sz="1600" b="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&lt;30 </a:t>
                      </a:r>
                      <a:endParaRPr lang="en-US" sz="1600" b="1" noProof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87803981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Manganese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µg/l Mn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01733541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Ammonium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 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05540062"/>
                  </a:ext>
                </a:extLst>
              </a:tr>
              <a:tr h="50106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Bicarbonate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nl-NL" sz="14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HCO3</a:t>
                      </a:r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90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476762504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Chloride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702983993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Sodium 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Na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31363009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Sulphate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SO4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02227412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SI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 – 0.4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227621780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Hydrobiologie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Zo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goed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als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PSA1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endParaRPr lang="en-US" sz="1400" b="1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56130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33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2763441-0553-40AB-A58A-ECC7C90D6154}"/>
              </a:ext>
            </a:extLst>
          </p:cNvPr>
          <p:cNvSpPr/>
          <p:nvPr/>
        </p:nvSpPr>
        <p:spPr>
          <a:xfrm>
            <a:off x="7113240" y="5589240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EB9462C-F4D1-456C-9880-1EFBFA0C9185}"/>
              </a:ext>
            </a:extLst>
          </p:cNvPr>
          <p:cNvSpPr/>
          <p:nvPr/>
        </p:nvSpPr>
        <p:spPr>
          <a:xfrm>
            <a:off x="7185248" y="557185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80" y="260648"/>
            <a:ext cx="8915400" cy="567531"/>
          </a:xfrm>
        </p:spPr>
        <p:txBody>
          <a:bodyPr/>
          <a:lstStyle/>
          <a:p>
            <a:r>
              <a:rPr lang="en-US" sz="2800"/>
              <a:t>Identified Process Improvements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37" y="1392429"/>
            <a:ext cx="5098225" cy="5328592"/>
          </a:xfrm>
        </p:spPr>
        <p:txBody>
          <a:bodyPr/>
          <a:lstStyle/>
          <a:p>
            <a:r>
              <a:rPr lang="en-US" sz="1400" dirty="0"/>
              <a:t>Enhanced coagulation possibly with additional pH correction (CO</a:t>
            </a:r>
            <a:r>
              <a:rPr lang="en-US" sz="1400" baseline="-25000" dirty="0"/>
              <a:t>2</a:t>
            </a:r>
            <a:r>
              <a:rPr lang="en-US" sz="1400" dirty="0"/>
              <a:t>) </a:t>
            </a:r>
          </a:p>
          <a:p>
            <a:pPr lvl="1"/>
            <a:r>
              <a:rPr lang="en-US" sz="1200" dirty="0"/>
              <a:t>Improvement in water quality (UV-T, removal of organic material)</a:t>
            </a:r>
          </a:p>
          <a:p>
            <a:pPr lvl="1"/>
            <a:r>
              <a:rPr lang="en-US" sz="1200" dirty="0"/>
              <a:t>Lower iron dosage and chemical use (NaOH)</a:t>
            </a:r>
          </a:p>
          <a:p>
            <a:pPr lvl="1"/>
            <a:r>
              <a:rPr lang="en-US" sz="1200" dirty="0"/>
              <a:t>Minimize floc-agent</a:t>
            </a:r>
          </a:p>
          <a:p>
            <a:pPr lvl="1"/>
            <a:endParaRPr lang="en-US" sz="1200" dirty="0"/>
          </a:p>
          <a:p>
            <a:r>
              <a:rPr lang="en-US" sz="1400" dirty="0"/>
              <a:t>CO</a:t>
            </a:r>
            <a:r>
              <a:rPr lang="en-US" sz="1400" baseline="-25000" dirty="0"/>
              <a:t>2</a:t>
            </a:r>
            <a:r>
              <a:rPr lang="en-US" sz="1400" dirty="0"/>
              <a:t> removal after sedimentation</a:t>
            </a:r>
          </a:p>
          <a:p>
            <a:pPr lvl="1"/>
            <a:r>
              <a:rPr lang="en-US" sz="1200" dirty="0"/>
              <a:t>Lower chemical usage (NaOH)</a:t>
            </a:r>
          </a:p>
          <a:p>
            <a:pPr lvl="1"/>
            <a:endParaRPr lang="en-US" sz="1200" dirty="0"/>
          </a:p>
          <a:p>
            <a:r>
              <a:rPr lang="en-US" sz="1400" dirty="0"/>
              <a:t>Rapid sand filtration flow direction (change from upwards to downwards)</a:t>
            </a:r>
          </a:p>
          <a:p>
            <a:pPr lvl="1"/>
            <a:r>
              <a:rPr lang="en-US" sz="1200" dirty="0"/>
              <a:t>Flowrate estimates from 7 to 20 m/h</a:t>
            </a:r>
          </a:p>
          <a:p>
            <a:pPr lvl="1"/>
            <a:r>
              <a:rPr lang="en-US" sz="1200" dirty="0"/>
              <a:t>Improvement in water quality (TSS?, hydrobiology?)</a:t>
            </a:r>
          </a:p>
          <a:p>
            <a:pPr lvl="1"/>
            <a:r>
              <a:rPr lang="en-US" sz="1200" dirty="0"/>
              <a:t>Lower losses during backwashing? Relevant?</a:t>
            </a:r>
          </a:p>
          <a:p>
            <a:pPr lvl="1"/>
            <a:endParaRPr lang="en-US" sz="1200" dirty="0"/>
          </a:p>
          <a:p>
            <a:r>
              <a:rPr lang="en-US" sz="1400" dirty="0"/>
              <a:t>Use of a smaller screen size (35 µm instead of 200 µm)</a:t>
            </a:r>
          </a:p>
          <a:p>
            <a:pPr lvl="1"/>
            <a:r>
              <a:rPr lang="en-US" sz="1200" dirty="0"/>
              <a:t>Possible positive influence on all downstream processes (including mussels?)</a:t>
            </a:r>
          </a:p>
          <a:p>
            <a:pPr lvl="1"/>
            <a:endParaRPr lang="en-US" sz="1200" dirty="0"/>
          </a:p>
          <a:p>
            <a:r>
              <a:rPr lang="en-US" sz="1400" dirty="0"/>
              <a:t>Finding optimal design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D123A-409C-49D1-AC23-1B0BC90D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80" y="4765343"/>
            <a:ext cx="4540273" cy="197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1F1D654-7833-4648-A6D7-83BA2222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63" y="1043988"/>
            <a:ext cx="4540273" cy="20727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C6FB399-B5DF-47FF-9956-722EE21A442F}"/>
              </a:ext>
            </a:extLst>
          </p:cNvPr>
          <p:cNvCxnSpPr>
            <a:cxnSpLocks/>
          </p:cNvCxnSpPr>
          <p:nvPr/>
        </p:nvCxnSpPr>
        <p:spPr>
          <a:xfrm>
            <a:off x="5920033" y="1652076"/>
            <a:ext cx="2667786" cy="297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3C301C-CAF7-425D-B881-24D8391E0399}"/>
              </a:ext>
            </a:extLst>
          </p:cNvPr>
          <p:cNvSpPr/>
          <p:nvPr/>
        </p:nvSpPr>
        <p:spPr>
          <a:xfrm>
            <a:off x="6674177" y="4747961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AD5A3E0-88D1-4E21-BD5A-A5737E935E6A}"/>
              </a:ext>
            </a:extLst>
          </p:cNvPr>
          <p:cNvSpPr/>
          <p:nvPr/>
        </p:nvSpPr>
        <p:spPr>
          <a:xfrm>
            <a:off x="8587819" y="5751264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C7C07731-97A4-47F0-B76F-DED47637476B}"/>
              </a:ext>
            </a:extLst>
          </p:cNvPr>
          <p:cNvCxnSpPr/>
          <p:nvPr/>
        </p:nvCxnSpPr>
        <p:spPr>
          <a:xfrm>
            <a:off x="9530499" y="2714920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808B08C9-3EB8-434F-8049-585A7AA8F5CC}"/>
              </a:ext>
            </a:extLst>
          </p:cNvPr>
          <p:cNvCxnSpPr/>
          <p:nvPr/>
        </p:nvCxnSpPr>
        <p:spPr>
          <a:xfrm>
            <a:off x="6034726" y="2281588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6466FCD-ED56-44AE-8B21-5CD5630DADF9}"/>
              </a:ext>
            </a:extLst>
          </p:cNvPr>
          <p:cNvSpPr/>
          <p:nvPr/>
        </p:nvSpPr>
        <p:spPr>
          <a:xfrm>
            <a:off x="5014317" y="4554326"/>
            <a:ext cx="4649355" cy="216359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1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875ACF1-9744-4855-8CA3-168EAE56DC5C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ADDECC-B082-4A18-B5E6-32D6D9CD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17247"/>
            <a:ext cx="8915400" cy="1143000"/>
          </a:xfrm>
        </p:spPr>
        <p:txBody>
          <a:bodyPr/>
          <a:lstStyle/>
          <a:p>
            <a:r>
              <a:rPr lang="nl-NL"/>
              <a:t>Chemicaliënverbruik optimalisatie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94F388E-6941-4E1B-A331-EEFA845ABA02}"/>
              </a:ext>
            </a:extLst>
          </p:cNvPr>
          <p:cNvSpPr txBox="1"/>
          <p:nvPr/>
        </p:nvSpPr>
        <p:spPr>
          <a:xfrm>
            <a:off x="-792873" y="1666973"/>
            <a:ext cx="49537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28-4-2021 en 29-4-2021 UVT IJsselmeer 68%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E702015-2BCA-4E49-815F-57573F0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00" y="1244598"/>
            <a:ext cx="5242845" cy="5018852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F4DBE-4BF3-4522-BAAC-259693B2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35091"/>
            <a:ext cx="8915400" cy="3863975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1EC4C2E-06BA-4AFA-9A05-A8B6C72C31F2}"/>
              </a:ext>
            </a:extLst>
          </p:cNvPr>
          <p:cNvGraphicFramePr/>
          <p:nvPr/>
        </p:nvGraphicFramePr>
        <p:xfrm>
          <a:off x="5328002" y="1058934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C80E4AC-9396-4A9D-8AD1-8A9B868E3E82}"/>
              </a:ext>
            </a:extLst>
          </p:cNvPr>
          <p:cNvGraphicFramePr/>
          <p:nvPr/>
        </p:nvGraphicFramePr>
        <p:xfrm>
          <a:off x="4953000" y="3619143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Afbeelding 11">
            <a:extLst>
              <a:ext uri="{FF2B5EF4-FFF2-40B4-BE49-F238E27FC236}">
                <a16:creationId xmlns:a16="http://schemas.microsoft.com/office/drawing/2014/main" id="{F7773743-F6B6-444A-8500-0666E957E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269" y="1935091"/>
            <a:ext cx="5254754" cy="38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F47BD-8956-42EF-A247-4F4B6CB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Chemicaliënverbruik optimalisatie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59A69F6-173A-4C99-9584-F4E0B935D9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3697" y="1717099"/>
          <a:ext cx="9073009" cy="44650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8100">
                  <a:extLst>
                    <a:ext uri="{9D8B030D-6E8A-4147-A177-3AD203B41FA5}">
                      <a16:colId xmlns:a16="http://schemas.microsoft.com/office/drawing/2014/main" val="3040447280"/>
                    </a:ext>
                  </a:extLst>
                </a:gridCol>
                <a:gridCol w="1100173">
                  <a:extLst>
                    <a:ext uri="{9D8B030D-6E8A-4147-A177-3AD203B41FA5}">
                      <a16:colId xmlns:a16="http://schemas.microsoft.com/office/drawing/2014/main" val="3771882753"/>
                    </a:ext>
                  </a:extLst>
                </a:gridCol>
                <a:gridCol w="1826264">
                  <a:extLst>
                    <a:ext uri="{9D8B030D-6E8A-4147-A177-3AD203B41FA5}">
                      <a16:colId xmlns:a16="http://schemas.microsoft.com/office/drawing/2014/main" val="1791400014"/>
                    </a:ext>
                  </a:extLst>
                </a:gridCol>
                <a:gridCol w="1188445">
                  <a:extLst>
                    <a:ext uri="{9D8B030D-6E8A-4147-A177-3AD203B41FA5}">
                      <a16:colId xmlns:a16="http://schemas.microsoft.com/office/drawing/2014/main" val="1160421465"/>
                    </a:ext>
                  </a:extLst>
                </a:gridCol>
                <a:gridCol w="1574803">
                  <a:extLst>
                    <a:ext uri="{9D8B030D-6E8A-4147-A177-3AD203B41FA5}">
                      <a16:colId xmlns:a16="http://schemas.microsoft.com/office/drawing/2014/main" val="1719874548"/>
                    </a:ext>
                  </a:extLst>
                </a:gridCol>
                <a:gridCol w="1485224">
                  <a:extLst>
                    <a:ext uri="{9D8B030D-6E8A-4147-A177-3AD203B41FA5}">
                      <a16:colId xmlns:a16="http://schemas.microsoft.com/office/drawing/2014/main" val="978157157"/>
                    </a:ext>
                  </a:extLst>
                </a:gridCol>
              </a:tblGrid>
              <a:tr h="44635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Scenario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Eenheid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FeCl</a:t>
                      </a:r>
                      <a:r>
                        <a:rPr lang="nl-NL" sz="1400" b="1" u="none" strike="noStrike" baseline="-25000">
                          <a:effectLst/>
                        </a:rPr>
                        <a:t>3</a:t>
                      </a:r>
                      <a:r>
                        <a:rPr lang="nl-NL" sz="1400" b="1" u="none" strike="noStrike">
                          <a:effectLst/>
                        </a:rPr>
                        <a:t> (40%)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CO</a:t>
                      </a:r>
                      <a:r>
                        <a:rPr lang="nl-NL" sz="1400" b="1" u="none" strike="noStrike" baseline="-25000">
                          <a:effectLst/>
                        </a:rPr>
                        <a:t>2 </a:t>
                      </a:r>
                      <a:r>
                        <a:rPr lang="nl-NL" sz="1400" b="1" u="none" strike="noStrike" baseline="0">
                          <a:effectLst/>
                        </a:rPr>
                        <a:t>(100%)</a:t>
                      </a:r>
                      <a:endParaRPr lang="nl-NL" sz="14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NaOH (50%)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TOTAAL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12107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86859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04146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9058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42774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81360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ton CO</a:t>
                      </a:r>
                      <a:r>
                        <a:rPr lang="nl-NL" sz="1400" u="none" strike="noStrike" baseline="-25000" dirty="0">
                          <a:effectLst/>
                        </a:rPr>
                        <a:t>2</a:t>
                      </a:r>
                      <a:r>
                        <a:rPr lang="nl-NL" sz="1400" u="none" strike="noStrike" dirty="0">
                          <a:effectLst/>
                        </a:rPr>
                        <a:t>-eq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11.138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90949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  <a:endParaRPr lang="nl-NL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8.245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4648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12388"/>
                  </a:ext>
                </a:extLst>
              </a:tr>
              <a:tr h="29502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3635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€ 923.340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€ 1.234.800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€ 2.158.140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17792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€ 923.340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€ 596.700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€ 1.520.040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4568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effectLst/>
                        </a:rPr>
                        <a:t>Euro / jaar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€ 692.505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€ 99.216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€ 596.700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€ 1.388.421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74345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12906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316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>
                          <a:effectLst/>
                        </a:rPr>
                        <a:t>Totaal kosten incl.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€ 3.272.000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50710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€ 2.344.000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39219"/>
                  </a:ext>
                </a:extLst>
              </a:tr>
              <a:tr h="231237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€ 2.173.000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7194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A58DE06-33C3-41FA-9212-9C29D3512AED}"/>
              </a:ext>
            </a:extLst>
          </p:cNvPr>
          <p:cNvGraphicFramePr>
            <a:graphicFrameLocks noGrp="1"/>
          </p:cNvGraphicFramePr>
          <p:nvPr/>
        </p:nvGraphicFramePr>
        <p:xfrm>
          <a:off x="287909" y="5544349"/>
          <a:ext cx="5170164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694">
                  <a:extLst>
                    <a:ext uri="{9D8B030D-6E8A-4147-A177-3AD203B41FA5}">
                      <a16:colId xmlns:a16="http://schemas.microsoft.com/office/drawing/2014/main" val="1698789623"/>
                    </a:ext>
                  </a:extLst>
                </a:gridCol>
                <a:gridCol w="924439">
                  <a:extLst>
                    <a:ext uri="{9D8B030D-6E8A-4147-A177-3AD203B41FA5}">
                      <a16:colId xmlns:a16="http://schemas.microsoft.com/office/drawing/2014/main" val="3944872242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1369619309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3517996416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3651611565"/>
                    </a:ext>
                  </a:extLst>
                </a:gridCol>
                <a:gridCol w="739551">
                  <a:extLst>
                    <a:ext uri="{9D8B030D-6E8A-4147-A177-3AD203B41FA5}">
                      <a16:colId xmlns:a16="http://schemas.microsoft.com/office/drawing/2014/main" val="2460722923"/>
                    </a:ext>
                  </a:extLst>
                </a:gridCol>
              </a:tblGrid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HCO3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Na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SI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UVT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8156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34240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WPJ bestaand</a:t>
                      </a:r>
                      <a:endParaRPr lang="nl-NL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4645"/>
                  </a:ext>
                </a:extLst>
              </a:tr>
              <a:tr h="19775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85,8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56782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6765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EB7B005A-D075-4E80-9D01-C74A744CBC24}"/>
              </a:ext>
            </a:extLst>
          </p:cNvPr>
          <p:cNvGraphicFramePr>
            <a:graphicFrameLocks noGrp="1"/>
          </p:cNvGraphicFramePr>
          <p:nvPr/>
        </p:nvGraphicFramePr>
        <p:xfrm>
          <a:off x="5673080" y="222700"/>
          <a:ext cx="4232920" cy="552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6584">
                  <a:extLst>
                    <a:ext uri="{9D8B030D-6E8A-4147-A177-3AD203B41FA5}">
                      <a16:colId xmlns:a16="http://schemas.microsoft.com/office/drawing/2014/main" val="2175539967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2070116529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2941834187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3329515009"/>
                    </a:ext>
                  </a:extLst>
                </a:gridCol>
                <a:gridCol w="846584">
                  <a:extLst>
                    <a:ext uri="{9D8B030D-6E8A-4147-A177-3AD203B41FA5}">
                      <a16:colId xmlns:a16="http://schemas.microsoft.com/office/drawing/2014/main" val="410932007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FeCl</a:t>
                      </a:r>
                      <a:r>
                        <a:rPr lang="nl-NL" sz="1000" u="none" strike="noStrike" baseline="-25000">
                          <a:effectLst/>
                        </a:rPr>
                        <a:t>3</a:t>
                      </a:r>
                      <a:r>
                        <a:rPr lang="nl-NL" sz="1000" u="none" strike="noStrike">
                          <a:effectLst/>
                        </a:rPr>
                        <a:t> (40%)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</a:t>
                      </a:r>
                      <a:r>
                        <a:rPr lang="nl-NL" sz="1000" u="none" strike="noStrike" baseline="-25000">
                          <a:effectLst/>
                        </a:rPr>
                        <a:t>2</a:t>
                      </a:r>
                      <a:endParaRPr lang="nl-NL" sz="1000" b="0" i="0" u="none" strike="noStrike" baseline="-25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NaOH (50%)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79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Prijs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Eur/ton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78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300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706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kg/kg/CO2-eq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0,66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1,36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34541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2677B0AE-ADAB-4472-A9C8-9416F1EF3811}"/>
              </a:ext>
            </a:extLst>
          </p:cNvPr>
          <p:cNvSpPr txBox="1"/>
          <p:nvPr/>
        </p:nvSpPr>
        <p:spPr>
          <a:xfrm>
            <a:off x="9719440" y="992327"/>
            <a:ext cx="2831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Cascade en UV kwantificeren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DDCED11-2390-41D3-A654-96E1E8ECF596}"/>
              </a:ext>
            </a:extLst>
          </p:cNvPr>
          <p:cNvSpPr txBox="1">
            <a:spLocks/>
          </p:cNvSpPr>
          <p:nvPr/>
        </p:nvSpPr>
        <p:spPr bwMode="auto">
          <a:xfrm>
            <a:off x="-3182854" y="141339"/>
            <a:ext cx="3182854" cy="46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/>
              <a:t>Scenario 0: bestaand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1: +cascade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2: +CO</a:t>
            </a:r>
            <a:r>
              <a:rPr lang="nl-NL" baseline="-25000" dirty="0"/>
              <a:t>2</a:t>
            </a:r>
            <a:r>
              <a:rPr lang="nl-NL" dirty="0"/>
              <a:t>+cascade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0" indent="0">
              <a:buFont typeface="Arial" charset="0"/>
              <a:buNone/>
            </a:pPr>
            <a:endParaRPr lang="nl-NL" dirty="0"/>
          </a:p>
          <a:p>
            <a:pPr marL="0" indent="0">
              <a:buFont typeface="Arial" charset="0"/>
              <a:buNone/>
            </a:pPr>
            <a:r>
              <a:rPr lang="nl-NL" dirty="0"/>
              <a:t>Chemicaliënverbruik evalueren op:</a:t>
            </a:r>
          </a:p>
          <a:p>
            <a:r>
              <a:rPr lang="nl-NL" dirty="0"/>
              <a:t>Kosten</a:t>
            </a:r>
          </a:p>
          <a:p>
            <a:r>
              <a:rPr lang="nl-NL" dirty="0"/>
              <a:t>Duurzaamheid</a:t>
            </a:r>
          </a:p>
          <a:p>
            <a:r>
              <a:rPr lang="nl-NL" dirty="0"/>
              <a:t>UV-T</a:t>
            </a:r>
          </a:p>
          <a:p>
            <a:r>
              <a:rPr lang="nl-NL" dirty="0"/>
              <a:t>HCO</a:t>
            </a:r>
            <a:r>
              <a:rPr lang="nl-NL" baseline="-25000" dirty="0"/>
              <a:t>3</a:t>
            </a:r>
            <a:endParaRPr lang="nl-NL" dirty="0"/>
          </a:p>
          <a:p>
            <a:r>
              <a:rPr lang="nl-NL" dirty="0"/>
              <a:t>Natrium</a:t>
            </a:r>
          </a:p>
          <a:p>
            <a:r>
              <a:rPr lang="nl-NL" dirty="0"/>
              <a:t>Chloride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12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0EC85-C5B7-4FBF-8743-A3B619CE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F1F2E09-D5D9-4367-A32A-393BD2A2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5" name="Afbeelding 14" descr="Afbeelding met gebouw&#10;&#10;Automatisch gegenereerde beschrijving">
            <a:extLst>
              <a:ext uri="{FF2B5EF4-FFF2-40B4-BE49-F238E27FC236}">
                <a16:creationId xmlns:a16="http://schemas.microsoft.com/office/drawing/2014/main" id="{E16A432C-3E66-4EB4-9519-615A8625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4737" y="738375"/>
            <a:ext cx="3908812" cy="2931609"/>
          </a:xfrm>
          <a:prstGeom prst="rect">
            <a:avLst/>
          </a:prstGeom>
        </p:spPr>
      </p:pic>
      <p:pic>
        <p:nvPicPr>
          <p:cNvPr id="19" name="Afbeelding 18" descr="Afbeelding met binnen, badkamer&#10;&#10;Automatisch gegenereerde beschrijving">
            <a:extLst>
              <a:ext uri="{FF2B5EF4-FFF2-40B4-BE49-F238E27FC236}">
                <a16:creationId xmlns:a16="http://schemas.microsoft.com/office/drawing/2014/main" id="{AB04E31A-AC20-43FD-9EC4-86E8F9C4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87646" y="757107"/>
            <a:ext cx="5157787" cy="3868340"/>
          </a:xfrm>
          <a:prstGeom prst="rect">
            <a:avLst/>
          </a:prstGeom>
        </p:spPr>
      </p:pic>
      <p:pic>
        <p:nvPicPr>
          <p:cNvPr id="21" name="Afbeelding 20" descr="Afbeelding met binnen, rek, vies&#10;&#10;Automatisch gegenereerde beschrijving">
            <a:extLst>
              <a:ext uri="{FF2B5EF4-FFF2-40B4-BE49-F238E27FC236}">
                <a16:creationId xmlns:a16="http://schemas.microsoft.com/office/drawing/2014/main" id="{2207EF24-5A66-4222-8278-D701C84FD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63947" y="4087982"/>
            <a:ext cx="3425903" cy="2569428"/>
          </a:xfrm>
          <a:prstGeom prst="rect">
            <a:avLst/>
          </a:prstGeom>
        </p:spPr>
      </p:pic>
      <p:pic>
        <p:nvPicPr>
          <p:cNvPr id="23" name="Afbeelding 22" descr="Afbeelding met binnen&#10;&#10;Automatisch gegenereerde beschrijving">
            <a:extLst>
              <a:ext uri="{FF2B5EF4-FFF2-40B4-BE49-F238E27FC236}">
                <a16:creationId xmlns:a16="http://schemas.microsoft.com/office/drawing/2014/main" id="{07E9F218-6175-45E0-848E-9593E4AC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39005" y="4790662"/>
            <a:ext cx="2597085" cy="1947814"/>
          </a:xfrm>
          <a:prstGeom prst="rect">
            <a:avLst/>
          </a:prstGeom>
        </p:spPr>
      </p:pic>
      <p:sp>
        <p:nvSpPr>
          <p:cNvPr id="24" name="Tijdelijke aanduiding voor inhoud 23">
            <a:extLst>
              <a:ext uri="{FF2B5EF4-FFF2-40B4-BE49-F238E27FC236}">
                <a16:creationId xmlns:a16="http://schemas.microsoft.com/office/drawing/2014/main" id="{5E042E18-0D2E-4A7E-A42E-6E38C3EB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48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F0E2D-40D6-491B-9F1C-8222623C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C3D91E-DFF6-4F17-A21E-99EB1CA0B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BE1ABA-3873-4256-A42A-CD712701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7556" y="977815"/>
            <a:ext cx="6536494" cy="4902370"/>
          </a:xfrm>
          <a:prstGeom prst="rect">
            <a:avLst/>
          </a:prstGeom>
        </p:spPr>
      </p:pic>
      <p:pic>
        <p:nvPicPr>
          <p:cNvPr id="5" name="Afbeelding 4" descr="Afbeelding met binnen, motor, wit&#10;&#10;Automatisch gegenereerde beschrijving">
            <a:extLst>
              <a:ext uri="{FF2B5EF4-FFF2-40B4-BE49-F238E27FC236}">
                <a16:creationId xmlns:a16="http://schemas.microsoft.com/office/drawing/2014/main" id="{CFAF1E64-2487-4C69-AAF3-B932491A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7480" y="1754987"/>
            <a:ext cx="5010192" cy="3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4578"/>
      </p:ext>
    </p:extLst>
  </p:cSld>
  <p:clrMapOvr>
    <a:masterClrMapping/>
  </p:clrMapOvr>
</p:sld>
</file>

<file path=ppt/theme/theme1.xml><?xml version="1.0" encoding="utf-8"?>
<a:theme xmlns:a="http://schemas.openxmlformats.org/drawingml/2006/main" name="PWN_PPT">
  <a:themeElements>
    <a:clrScheme name="PWN_PPT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PP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PPT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WN_Groen">
  <a:themeElements>
    <a:clrScheme name="PWN_Groe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PWN_Gro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Groe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Groe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DBAD60-62E0-40EA-BDCE-177D2ECC0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0B6ABE-06F5-4E97-8B1D-ABF6ED4B435B}"/>
</file>

<file path=customXml/itemProps3.xml><?xml version="1.0" encoding="utf-8"?>
<ds:datastoreItem xmlns:ds="http://schemas.openxmlformats.org/officeDocument/2006/customXml" ds:itemID="{9918503D-3F9A-48D3-8C47-51730AFE76F3}">
  <ds:schemaRefs>
    <ds:schemaRef ds:uri="http://purl.org/dc/terms/"/>
    <ds:schemaRef ds:uri="http://schemas.openxmlformats.org/package/2006/metadata/core-properties"/>
    <ds:schemaRef ds:uri="8a8f937e-0343-45ed-92f2-7a534bc7d221"/>
    <ds:schemaRef ds:uri="http://schemas.microsoft.com/office/2006/documentManagement/types"/>
    <ds:schemaRef ds:uri="7d9df584-7641-4873-b4f3-cdb8af566a20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PWN</Template>
  <TotalTime>0</TotalTime>
  <Words>687</Words>
  <Application>Microsoft Office PowerPoint</Application>
  <PresentationFormat>A4 (210 x 297 mm)</PresentationFormat>
  <Paragraphs>267</Paragraphs>
  <Slides>13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15" baseType="lpstr">
      <vt:lpstr>PWN_PPT</vt:lpstr>
      <vt:lpstr>PWN_Groen</vt:lpstr>
      <vt:lpstr>Pilot WPJ uitbreiding </vt:lpstr>
      <vt:lpstr>Bestaand WPJ</vt:lpstr>
      <vt:lpstr>PWN system en WPJ gebruikers</vt:lpstr>
      <vt:lpstr>2. Waterkwaliteitseisen</vt:lpstr>
      <vt:lpstr>Identified Process Improvements WPJ</vt:lpstr>
      <vt:lpstr>Chemicaliënverbruik optimalisatie</vt:lpstr>
      <vt:lpstr>Chemicaliënverbruik optimalisatie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Pilot WPJ uitbreiding </dc:title>
  <dc:creator>Gude, JCJ (Jink)</dc:creator>
  <cp:lastModifiedBy>Gude, JCJ (Jink)</cp:lastModifiedBy>
  <cp:revision>5</cp:revision>
  <dcterms:created xsi:type="dcterms:W3CDTF">2022-07-11T08:06:50Z</dcterms:created>
  <dcterms:modified xsi:type="dcterms:W3CDTF">2023-03-09T14:38:10Z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</Properties>
</file>